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1707" r:id="rId3"/>
    <p:sldId id="262" r:id="rId4"/>
    <p:sldId id="1742" r:id="rId5"/>
    <p:sldId id="1743" r:id="rId6"/>
    <p:sldId id="1759" r:id="rId7"/>
    <p:sldId id="1758" r:id="rId8"/>
    <p:sldId id="1739" r:id="rId9"/>
    <p:sldId id="1740" r:id="rId10"/>
    <p:sldId id="1704" r:id="rId11"/>
    <p:sldId id="1757" r:id="rId12"/>
    <p:sldId id="1755" r:id="rId13"/>
    <p:sldId id="1760" r:id="rId14"/>
    <p:sldId id="1705" r:id="rId15"/>
    <p:sldId id="1756" r:id="rId16"/>
    <p:sldId id="1752" r:id="rId17"/>
    <p:sldId id="1735" r:id="rId18"/>
    <p:sldId id="1737" r:id="rId19"/>
    <p:sldId id="1738" r:id="rId20"/>
    <p:sldId id="1753" r:id="rId21"/>
    <p:sldId id="1749" r:id="rId22"/>
    <p:sldId id="1751" r:id="rId23"/>
    <p:sldId id="1750" r:id="rId24"/>
    <p:sldId id="1754" r:id="rId25"/>
    <p:sldId id="26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A5A1"/>
    <a:srgbClr val="FCB53C"/>
    <a:srgbClr val="EAC38B"/>
    <a:srgbClr val="44546A"/>
    <a:srgbClr val="A8CACC"/>
    <a:srgbClr val="45A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-73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3/18/19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71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3DE76-AB28-4417-8D9D-28409C43EEBE}" type="datetimeFigureOut">
              <a:rPr lang="zh-CN" altLang="en-US" smtClean="0"/>
              <a:t>3/18/19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57799-C120-4320-A1EE-38D8F8907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3665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784336" cy="6858000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6096000" y="3655085"/>
            <a:ext cx="5424488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6096000" y="2320538"/>
            <a:ext cx="5424488" cy="130815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720818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4422343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6" name="图片 5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55520" y="387350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7167"/>
            <a:ext cx="6767147" cy="382862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26331" y="2981325"/>
            <a:ext cx="5229104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图片 2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1780" y="33401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标题 5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logo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5684" y="109143"/>
            <a:ext cx="3316511" cy="6748857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6424612" y="2895270"/>
            <a:ext cx="50958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874192" y="3550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424613" y="4905235"/>
            <a:ext cx="50958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4" name="图片 3" descr="0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75330" y="4692650"/>
            <a:ext cx="1270000" cy="317500"/>
          </a:xfrm>
          <a:prstGeom prst="rect">
            <a:avLst/>
          </a:prstGeom>
        </p:spPr>
      </p:pic>
      <p:pic>
        <p:nvPicPr>
          <p:cNvPr id="6" name="图片 5" descr="七月在线实验室 二维码大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55" y="1477010"/>
            <a:ext cx="1833880" cy="1833880"/>
          </a:xfrm>
          <a:prstGeom prst="rect">
            <a:avLst/>
          </a:prstGeom>
        </p:spPr>
      </p:pic>
      <p:sp>
        <p:nvSpPr>
          <p:cNvPr id="11" name="文本占位符 62"/>
          <p:cNvSpPr>
            <a:spLocks noGrp="1"/>
          </p:cNvSpPr>
          <p:nvPr>
            <p:ph type="body" sz="quarter" idx="13" hasCustomPrompt="1"/>
          </p:nvPr>
        </p:nvSpPr>
        <p:spPr>
          <a:xfrm>
            <a:off x="6551612" y="5328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 descr="logo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848225" y="6222365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1" Type="http://schemas.openxmlformats.org/officeDocument/2006/relationships/themeOverride" Target="../theme/themeOverride1.xml"/><Relationship Id="rId2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北京七月在线科技有限公司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PyTorch</a:t>
            </a:r>
            <a:r>
              <a:rPr lang="zh-CN" altLang="en-US" dirty="0" smtClean="0"/>
              <a:t>公开课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褚则伟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zeweichu</a:t>
            </a:r>
            <a:r>
              <a:rPr lang="en-US" altLang="zh-CN" err="1" smtClean="0"/>
              <a:t>@</a:t>
            </a:r>
            <a:r>
              <a:rPr lang="en-US" altLang="zh-CN" smtClean="0"/>
              <a:t>gmail.com</a:t>
            </a:r>
            <a:endParaRPr lang="en-US" altLang="zh-CN" dirty="0"/>
          </a:p>
        </p:txBody>
      </p:sp>
      <p:grpSp>
        <p:nvGrpSpPr>
          <p:cNvPr id="19" name="组合 18"/>
          <p:cNvGrpSpPr/>
          <p:nvPr/>
        </p:nvGrpSpPr>
        <p:grpSpPr>
          <a:xfrm>
            <a:off x="6213476" y="1092232"/>
            <a:ext cx="2955924" cy="1138221"/>
            <a:chOff x="2383834" y="4961879"/>
            <a:chExt cx="2518367" cy="969735"/>
          </a:xfrm>
        </p:grpSpPr>
        <p:grpSp>
          <p:nvGrpSpPr>
            <p:cNvPr id="20" name="组合 19"/>
            <p:cNvGrpSpPr/>
            <p:nvPr/>
          </p:nvGrpSpPr>
          <p:grpSpPr>
            <a:xfrm>
              <a:off x="2396533" y="4961879"/>
              <a:ext cx="2505668" cy="969735"/>
              <a:chOff x="5139956" y="1908357"/>
              <a:chExt cx="3957318" cy="142333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5139956" y="2066117"/>
                <a:ext cx="3957318" cy="1265577"/>
                <a:chOff x="1" y="2662635"/>
                <a:chExt cx="3766541" cy="1473715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1" y="3229398"/>
                  <a:ext cx="3766541" cy="906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altLang="zh-CN" sz="16600" b="1" dirty="0" smtClean="0">
                      <a:solidFill>
                        <a:srgbClr val="FCB53C"/>
                      </a:solidFill>
                      <a:latin typeface="+mn-lt"/>
                    </a:rPr>
                    <a:t>JULYED</a:t>
                  </a:r>
                  <a:r>
                    <a:rPr lang="en-US" altLang="zh-CN" sz="16600" b="1" dirty="0" smtClean="0">
                      <a:solidFill>
                        <a:srgbClr val="FCB53C"/>
                      </a:solidFill>
                      <a:latin typeface="+mn-lt"/>
                    </a:rPr>
                    <a:t>U</a:t>
                  </a:r>
                  <a:endParaRPr lang="en-US" altLang="zh-CN" sz="16600" b="1" dirty="0">
                    <a:solidFill>
                      <a:srgbClr val="FCB53C"/>
                    </a:solidFill>
                    <a:latin typeface="+mn-lt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" y="2662635"/>
                  <a:ext cx="1841176" cy="321360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prstTxWarp prst="textPlain">
                    <a:avLst/>
                  </a:prstTxWarp>
                  <a:spAutoFit/>
                </a:bodyPr>
                <a:lstStyle/>
                <a:p>
                  <a:pPr lvl="0"/>
                  <a:r>
                    <a:rPr lang="en-US" altLang="zh-CN" sz="16600" noProof="0" dirty="0">
                      <a:solidFill>
                        <a:schemeClr val="bg1"/>
                      </a:solidFill>
                      <a:latin typeface="+mn-lt"/>
                    </a:rPr>
                    <a:t>BUSINESS</a:t>
                  </a:r>
                </a:p>
              </p:txBody>
            </p:sp>
          </p:grpSp>
          <p:sp>
            <p:nvSpPr>
              <p:cNvPr id="24" name="文本框 23"/>
              <p:cNvSpPr txBox="1"/>
              <p:nvPr/>
            </p:nvSpPr>
            <p:spPr>
              <a:xfrm>
                <a:off x="7457736" y="1908357"/>
                <a:ext cx="1519191" cy="521934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2019</a:t>
                </a:r>
                <a:endParaRPr lang="zh-CN" altLang="en-US" sz="9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2383834" y="4961879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383834" y="5317480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 err="1"/>
              <a:t>PyTorch</a:t>
            </a:r>
            <a:r>
              <a:rPr lang="zh-TW" altLang="en-US" dirty="0"/>
              <a:t>构建深度学习模型</a:t>
            </a:r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深度学习模型框架概览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359469"/>
            <a:ext cx="3810000" cy="850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48" y="2487083"/>
            <a:ext cx="5541437" cy="1108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532" y="1470616"/>
            <a:ext cx="3169631" cy="10840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835" y="4078600"/>
            <a:ext cx="2900475" cy="12193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48753" y="2941231"/>
            <a:ext cx="3360768" cy="978178"/>
            <a:chOff x="6748753" y="2891095"/>
            <a:chExt cx="3360768" cy="9781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8753" y="2891095"/>
              <a:ext cx="854276" cy="97817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786838" y="3074923"/>
              <a:ext cx="23226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 err="1" smtClean="0"/>
                <a:t>Caffe</a:t>
              </a:r>
              <a:endParaRPr lang="en-US" sz="4000" b="1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2423" y="4329146"/>
            <a:ext cx="4455290" cy="129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5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PyTorch与其他框架的对比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1960" y="1465459"/>
            <a:ext cx="82477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PyTorch</a:t>
            </a:r>
            <a:r>
              <a:rPr lang="en-US" dirty="0" smtClean="0"/>
              <a:t>: 动态计算图 Dynamic Computation Graph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Tensorflow</a:t>
            </a:r>
            <a:r>
              <a:rPr lang="en-US" dirty="0" smtClean="0"/>
              <a:t>: 静态计算图 Static Computation Graph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altLang="zh-CN" dirty="0" err="1" smtClean="0"/>
              <a:t>PyTorch</a:t>
            </a:r>
            <a:r>
              <a:rPr lang="zh-CN" altLang="en-US" dirty="0" smtClean="0"/>
              <a:t>代码通俗易懂，非常接近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原生代码，不会让人感觉是完全在学习一门新的语言。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zh-CN" altLang="en-US" dirty="0" smtClean="0"/>
              <a:t>拥有</a:t>
            </a:r>
            <a:r>
              <a:rPr lang="zh-CN" altLang="zh-CN" dirty="0" smtClean="0"/>
              <a:t>F</a:t>
            </a:r>
            <a:r>
              <a:rPr lang="en-US" altLang="zh-CN" dirty="0" err="1" smtClean="0"/>
              <a:t>acebook</a:t>
            </a:r>
            <a:r>
              <a:rPr lang="zh-CN" altLang="en-US" dirty="0" smtClean="0"/>
              <a:t>支持，社区活跃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476" y="2813142"/>
            <a:ext cx="6098616" cy="310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91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PyTorch可以做什么</a:t>
            </a:r>
            <a:r>
              <a:rPr lang="en-US" dirty="0" smtClean="0"/>
              <a:t>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16" y="1264188"/>
            <a:ext cx="10922036" cy="462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44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 err="1" smtClean="0"/>
              <a:t>精彩</a:t>
            </a:r>
            <a:r>
              <a:rPr lang="en-US" dirty="0" err="1" smtClean="0"/>
              <a:t>项目</a:t>
            </a:r>
            <a:r>
              <a:rPr lang="en-US" dirty="0" err="1" smtClean="0"/>
              <a:t>介绍</a:t>
            </a:r>
            <a:endParaRPr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图像分类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857"/>
            <a:ext cx="11513407" cy="1603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32" y="2632839"/>
            <a:ext cx="8256508" cy="31203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7063" y="5770506"/>
            <a:ext cx="3957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floydhub</a:t>
            </a:r>
            <a:r>
              <a:rPr lang="en-US" dirty="0"/>
              <a:t>/</a:t>
            </a:r>
            <a:r>
              <a:rPr lang="en-US" dirty="0" err="1"/>
              <a:t>imagenet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36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O</a:t>
            </a:r>
            <a:r>
              <a:rPr lang="en-US" altLang="zh-CN" dirty="0" err="1" smtClean="0"/>
              <a:t>bject</a:t>
            </a:r>
            <a:r>
              <a:rPr lang="en-US" altLang="zh-CN" dirty="0" smtClean="0"/>
              <a:t> Detection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67" y="1220780"/>
            <a:ext cx="8744955" cy="44514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6815" y="5463458"/>
            <a:ext cx="441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amdegroot</a:t>
            </a:r>
            <a:r>
              <a:rPr lang="en-US" dirty="0"/>
              <a:t>/</a:t>
            </a:r>
            <a:r>
              <a:rPr lang="en-US" dirty="0" err="1"/>
              <a:t>ssd.pytorch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66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CycleGAN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97" y="1127090"/>
            <a:ext cx="9387672" cy="4512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4623" y="5677740"/>
            <a:ext cx="660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junyanz</a:t>
            </a:r>
            <a:r>
              <a:rPr lang="en-US" dirty="0"/>
              <a:t>/pytorch-CycleGAN-and-pix2pix</a:t>
            </a:r>
          </a:p>
        </p:txBody>
      </p:sp>
    </p:spTree>
    <p:extLst>
      <p:ext uri="{BB962C8B-B14F-4D97-AF65-F5344CB8AC3E}">
        <p14:creationId xmlns:p14="http://schemas.microsoft.com/office/powerpoint/2010/main" val="320830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Style Transfer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10" y="1172367"/>
            <a:ext cx="7139914" cy="4535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1737" y="5736234"/>
            <a:ext cx="766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/zhanghang1989/</a:t>
            </a:r>
            <a:r>
              <a:rPr lang="en-US" dirty="0" err="1"/>
              <a:t>PyTorch</a:t>
            </a:r>
            <a:r>
              <a:rPr lang="en-US" dirty="0"/>
              <a:t>-Multi-Style-Transfer</a:t>
            </a:r>
          </a:p>
        </p:txBody>
      </p:sp>
    </p:spTree>
    <p:extLst>
      <p:ext uri="{BB962C8B-B14F-4D97-AF65-F5344CB8AC3E}">
        <p14:creationId xmlns:p14="http://schemas.microsoft.com/office/powerpoint/2010/main" val="4224272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Captioning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1960" y="5652485"/>
            <a:ext cx="715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ruotianluo</a:t>
            </a:r>
            <a:r>
              <a:rPr lang="en-US" dirty="0"/>
              <a:t>/</a:t>
            </a:r>
            <a:r>
              <a:rPr lang="en-US" dirty="0" err="1"/>
              <a:t>ImageCaptioning.pytorch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82" y="1425178"/>
            <a:ext cx="9542260" cy="39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3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325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6" y="1169733"/>
            <a:ext cx="10850559" cy="3561607"/>
            <a:chOff x="669926" y="1169733"/>
            <a:chExt cx="10850559" cy="3561607"/>
          </a:xfrm>
        </p:grpSpPr>
        <p:sp>
          <p:nvSpPr>
            <p:cNvPr id="35" name="ï$ľiďe"/>
            <p:cNvSpPr txBox="1"/>
            <p:nvPr/>
          </p:nvSpPr>
          <p:spPr>
            <a:xfrm>
              <a:off x="669926" y="1614821"/>
              <a:ext cx="2077704" cy="322992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r"/>
              <a:r>
                <a:rPr lang="en-US" altLang="zh-CN" b="1" dirty="0">
                  <a:solidFill>
                    <a:schemeClr val="accent1"/>
                  </a:solidFill>
                </a:rPr>
                <a:t>CONTENTS</a:t>
              </a:r>
            </a:p>
          </p:txBody>
        </p:sp>
        <p:sp>
          <p:nvSpPr>
            <p:cNvPr id="36" name="ï$ḻîḓê"/>
            <p:cNvSpPr/>
            <p:nvPr/>
          </p:nvSpPr>
          <p:spPr bwMode="auto">
            <a:xfrm>
              <a:off x="2305050" y="1169733"/>
              <a:ext cx="347330" cy="293912"/>
            </a:xfrm>
            <a:custGeom>
              <a:avLst/>
              <a:gdLst>
                <a:gd name="T0" fmla="*/ 106 w 484"/>
                <a:gd name="T1" fmla="*/ 172 h 410"/>
                <a:gd name="T2" fmla="*/ 106 w 484"/>
                <a:gd name="T3" fmla="*/ 238 h 410"/>
                <a:gd name="T4" fmla="*/ 86 w 484"/>
                <a:gd name="T5" fmla="*/ 258 h 410"/>
                <a:gd name="T6" fmla="*/ 20 w 484"/>
                <a:gd name="T7" fmla="*/ 258 h 410"/>
                <a:gd name="T8" fmla="*/ 0 w 484"/>
                <a:gd name="T9" fmla="*/ 238 h 410"/>
                <a:gd name="T10" fmla="*/ 0 w 484"/>
                <a:gd name="T11" fmla="*/ 172 h 410"/>
                <a:gd name="T12" fmla="*/ 20 w 484"/>
                <a:gd name="T13" fmla="*/ 152 h 410"/>
                <a:gd name="T14" fmla="*/ 86 w 484"/>
                <a:gd name="T15" fmla="*/ 152 h 410"/>
                <a:gd name="T16" fmla="*/ 106 w 484"/>
                <a:gd name="T17" fmla="*/ 172 h 410"/>
                <a:gd name="T18" fmla="*/ 464 w 484"/>
                <a:gd name="T19" fmla="*/ 152 h 410"/>
                <a:gd name="T20" fmla="*/ 177 w 484"/>
                <a:gd name="T21" fmla="*/ 152 h 410"/>
                <a:gd name="T22" fmla="*/ 167 w 484"/>
                <a:gd name="T23" fmla="*/ 152 h 410"/>
                <a:gd name="T24" fmla="*/ 147 w 484"/>
                <a:gd name="T25" fmla="*/ 172 h 410"/>
                <a:gd name="T26" fmla="*/ 147 w 484"/>
                <a:gd name="T27" fmla="*/ 238 h 410"/>
                <a:gd name="T28" fmla="*/ 167 w 484"/>
                <a:gd name="T29" fmla="*/ 258 h 410"/>
                <a:gd name="T30" fmla="*/ 177 w 484"/>
                <a:gd name="T31" fmla="*/ 258 h 410"/>
                <a:gd name="T32" fmla="*/ 464 w 484"/>
                <a:gd name="T33" fmla="*/ 258 h 410"/>
                <a:gd name="T34" fmla="*/ 484 w 484"/>
                <a:gd name="T35" fmla="*/ 238 h 410"/>
                <a:gd name="T36" fmla="*/ 484 w 484"/>
                <a:gd name="T37" fmla="*/ 172 h 410"/>
                <a:gd name="T38" fmla="*/ 464 w 484"/>
                <a:gd name="T39" fmla="*/ 152 h 410"/>
                <a:gd name="T40" fmla="*/ 86 w 484"/>
                <a:gd name="T41" fmla="*/ 0 h 410"/>
                <a:gd name="T42" fmla="*/ 20 w 484"/>
                <a:gd name="T43" fmla="*/ 0 h 410"/>
                <a:gd name="T44" fmla="*/ 0 w 484"/>
                <a:gd name="T45" fmla="*/ 20 h 410"/>
                <a:gd name="T46" fmla="*/ 0 w 484"/>
                <a:gd name="T47" fmla="*/ 87 h 410"/>
                <a:gd name="T48" fmla="*/ 20 w 484"/>
                <a:gd name="T49" fmla="*/ 107 h 410"/>
                <a:gd name="T50" fmla="*/ 86 w 484"/>
                <a:gd name="T51" fmla="*/ 107 h 410"/>
                <a:gd name="T52" fmla="*/ 106 w 484"/>
                <a:gd name="T53" fmla="*/ 87 h 410"/>
                <a:gd name="T54" fmla="*/ 106 w 484"/>
                <a:gd name="T55" fmla="*/ 20 h 410"/>
                <a:gd name="T56" fmla="*/ 86 w 484"/>
                <a:gd name="T57" fmla="*/ 0 h 410"/>
                <a:gd name="T58" fmla="*/ 464 w 484"/>
                <a:gd name="T59" fmla="*/ 0 h 410"/>
                <a:gd name="T60" fmla="*/ 177 w 484"/>
                <a:gd name="T61" fmla="*/ 0 h 410"/>
                <a:gd name="T62" fmla="*/ 167 w 484"/>
                <a:gd name="T63" fmla="*/ 0 h 410"/>
                <a:gd name="T64" fmla="*/ 147 w 484"/>
                <a:gd name="T65" fmla="*/ 20 h 410"/>
                <a:gd name="T66" fmla="*/ 147 w 484"/>
                <a:gd name="T67" fmla="*/ 87 h 410"/>
                <a:gd name="T68" fmla="*/ 167 w 484"/>
                <a:gd name="T69" fmla="*/ 107 h 410"/>
                <a:gd name="T70" fmla="*/ 177 w 484"/>
                <a:gd name="T71" fmla="*/ 107 h 410"/>
                <a:gd name="T72" fmla="*/ 464 w 484"/>
                <a:gd name="T73" fmla="*/ 107 h 410"/>
                <a:gd name="T74" fmla="*/ 484 w 484"/>
                <a:gd name="T75" fmla="*/ 87 h 410"/>
                <a:gd name="T76" fmla="*/ 484 w 484"/>
                <a:gd name="T77" fmla="*/ 20 h 410"/>
                <a:gd name="T78" fmla="*/ 464 w 484"/>
                <a:gd name="T79" fmla="*/ 0 h 410"/>
                <a:gd name="T80" fmla="*/ 86 w 484"/>
                <a:gd name="T81" fmla="*/ 303 h 410"/>
                <a:gd name="T82" fmla="*/ 20 w 484"/>
                <a:gd name="T83" fmla="*/ 303 h 410"/>
                <a:gd name="T84" fmla="*/ 0 w 484"/>
                <a:gd name="T85" fmla="*/ 323 h 410"/>
                <a:gd name="T86" fmla="*/ 0 w 484"/>
                <a:gd name="T87" fmla="*/ 390 h 410"/>
                <a:gd name="T88" fmla="*/ 20 w 484"/>
                <a:gd name="T89" fmla="*/ 410 h 410"/>
                <a:gd name="T90" fmla="*/ 86 w 484"/>
                <a:gd name="T91" fmla="*/ 410 h 410"/>
                <a:gd name="T92" fmla="*/ 106 w 484"/>
                <a:gd name="T93" fmla="*/ 390 h 410"/>
                <a:gd name="T94" fmla="*/ 106 w 484"/>
                <a:gd name="T95" fmla="*/ 323 h 410"/>
                <a:gd name="T96" fmla="*/ 86 w 484"/>
                <a:gd name="T97" fmla="*/ 303 h 410"/>
                <a:gd name="T98" fmla="*/ 464 w 484"/>
                <a:gd name="T99" fmla="*/ 303 h 410"/>
                <a:gd name="T100" fmla="*/ 177 w 484"/>
                <a:gd name="T101" fmla="*/ 303 h 410"/>
                <a:gd name="T102" fmla="*/ 167 w 484"/>
                <a:gd name="T103" fmla="*/ 303 h 410"/>
                <a:gd name="T104" fmla="*/ 147 w 484"/>
                <a:gd name="T105" fmla="*/ 323 h 410"/>
                <a:gd name="T106" fmla="*/ 147 w 484"/>
                <a:gd name="T107" fmla="*/ 390 h 410"/>
                <a:gd name="T108" fmla="*/ 167 w 484"/>
                <a:gd name="T109" fmla="*/ 410 h 410"/>
                <a:gd name="T110" fmla="*/ 177 w 484"/>
                <a:gd name="T111" fmla="*/ 410 h 410"/>
                <a:gd name="T112" fmla="*/ 464 w 484"/>
                <a:gd name="T113" fmla="*/ 410 h 410"/>
                <a:gd name="T114" fmla="*/ 484 w 484"/>
                <a:gd name="T115" fmla="*/ 390 h 410"/>
                <a:gd name="T116" fmla="*/ 484 w 484"/>
                <a:gd name="T117" fmla="*/ 323 h 410"/>
                <a:gd name="T118" fmla="*/ 464 w 484"/>
                <a:gd name="T119" fmla="*/ 303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4" h="410">
                  <a:moveTo>
                    <a:pt x="106" y="172"/>
                  </a:moveTo>
                  <a:lnTo>
                    <a:pt x="106" y="238"/>
                  </a:lnTo>
                  <a:cubicBezTo>
                    <a:pt x="106" y="249"/>
                    <a:pt x="97" y="258"/>
                    <a:pt x="86" y="258"/>
                  </a:cubicBezTo>
                  <a:lnTo>
                    <a:pt x="20" y="258"/>
                  </a:lnTo>
                  <a:cubicBezTo>
                    <a:pt x="9" y="258"/>
                    <a:pt x="0" y="249"/>
                    <a:pt x="0" y="238"/>
                  </a:cubicBezTo>
                  <a:lnTo>
                    <a:pt x="0" y="172"/>
                  </a:lnTo>
                  <a:cubicBezTo>
                    <a:pt x="0" y="161"/>
                    <a:pt x="9" y="152"/>
                    <a:pt x="20" y="152"/>
                  </a:cubicBezTo>
                  <a:lnTo>
                    <a:pt x="86" y="152"/>
                  </a:lnTo>
                  <a:cubicBezTo>
                    <a:pt x="97" y="152"/>
                    <a:pt x="106" y="161"/>
                    <a:pt x="106" y="172"/>
                  </a:cubicBezTo>
                  <a:close/>
                  <a:moveTo>
                    <a:pt x="464" y="152"/>
                  </a:moveTo>
                  <a:lnTo>
                    <a:pt x="177" y="152"/>
                  </a:lnTo>
                  <a:lnTo>
                    <a:pt x="167" y="152"/>
                  </a:lnTo>
                  <a:cubicBezTo>
                    <a:pt x="156" y="152"/>
                    <a:pt x="147" y="161"/>
                    <a:pt x="147" y="172"/>
                  </a:cubicBezTo>
                  <a:lnTo>
                    <a:pt x="147" y="238"/>
                  </a:lnTo>
                  <a:cubicBezTo>
                    <a:pt x="147" y="249"/>
                    <a:pt x="156" y="258"/>
                    <a:pt x="167" y="258"/>
                  </a:cubicBezTo>
                  <a:lnTo>
                    <a:pt x="177" y="258"/>
                  </a:lnTo>
                  <a:lnTo>
                    <a:pt x="464" y="258"/>
                  </a:lnTo>
                  <a:cubicBezTo>
                    <a:pt x="475" y="258"/>
                    <a:pt x="484" y="249"/>
                    <a:pt x="484" y="238"/>
                  </a:cubicBezTo>
                  <a:lnTo>
                    <a:pt x="484" y="172"/>
                  </a:lnTo>
                  <a:cubicBezTo>
                    <a:pt x="484" y="161"/>
                    <a:pt x="475" y="152"/>
                    <a:pt x="464" y="152"/>
                  </a:cubicBezTo>
                  <a:close/>
                  <a:moveTo>
                    <a:pt x="86" y="0"/>
                  </a:move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87"/>
                  </a:lnTo>
                  <a:cubicBezTo>
                    <a:pt x="0" y="98"/>
                    <a:pt x="9" y="107"/>
                    <a:pt x="20" y="107"/>
                  </a:cubicBezTo>
                  <a:lnTo>
                    <a:pt x="86" y="107"/>
                  </a:lnTo>
                  <a:cubicBezTo>
                    <a:pt x="97" y="107"/>
                    <a:pt x="106" y="98"/>
                    <a:pt x="106" y="87"/>
                  </a:cubicBezTo>
                  <a:lnTo>
                    <a:pt x="106" y="20"/>
                  </a:lnTo>
                  <a:cubicBezTo>
                    <a:pt x="106" y="9"/>
                    <a:pt x="97" y="0"/>
                    <a:pt x="86" y="0"/>
                  </a:cubicBezTo>
                  <a:close/>
                  <a:moveTo>
                    <a:pt x="464" y="0"/>
                  </a:moveTo>
                  <a:lnTo>
                    <a:pt x="177" y="0"/>
                  </a:lnTo>
                  <a:lnTo>
                    <a:pt x="167" y="0"/>
                  </a:lnTo>
                  <a:cubicBezTo>
                    <a:pt x="156" y="0"/>
                    <a:pt x="147" y="9"/>
                    <a:pt x="147" y="20"/>
                  </a:cubicBezTo>
                  <a:lnTo>
                    <a:pt x="147" y="87"/>
                  </a:lnTo>
                  <a:cubicBezTo>
                    <a:pt x="147" y="98"/>
                    <a:pt x="156" y="107"/>
                    <a:pt x="167" y="107"/>
                  </a:cubicBezTo>
                  <a:lnTo>
                    <a:pt x="177" y="107"/>
                  </a:lnTo>
                  <a:lnTo>
                    <a:pt x="464" y="107"/>
                  </a:lnTo>
                  <a:cubicBezTo>
                    <a:pt x="475" y="107"/>
                    <a:pt x="484" y="98"/>
                    <a:pt x="484" y="87"/>
                  </a:cubicBezTo>
                  <a:lnTo>
                    <a:pt x="484" y="20"/>
                  </a:lnTo>
                  <a:cubicBezTo>
                    <a:pt x="484" y="9"/>
                    <a:pt x="475" y="0"/>
                    <a:pt x="464" y="0"/>
                  </a:cubicBezTo>
                  <a:close/>
                  <a:moveTo>
                    <a:pt x="86" y="303"/>
                  </a:moveTo>
                  <a:lnTo>
                    <a:pt x="20" y="303"/>
                  </a:lnTo>
                  <a:cubicBezTo>
                    <a:pt x="9" y="303"/>
                    <a:pt x="0" y="312"/>
                    <a:pt x="0" y="323"/>
                  </a:cubicBezTo>
                  <a:lnTo>
                    <a:pt x="0" y="390"/>
                  </a:lnTo>
                  <a:cubicBezTo>
                    <a:pt x="0" y="401"/>
                    <a:pt x="9" y="410"/>
                    <a:pt x="20" y="410"/>
                  </a:cubicBezTo>
                  <a:lnTo>
                    <a:pt x="86" y="410"/>
                  </a:lnTo>
                  <a:cubicBezTo>
                    <a:pt x="97" y="410"/>
                    <a:pt x="106" y="401"/>
                    <a:pt x="106" y="390"/>
                  </a:cubicBezTo>
                  <a:lnTo>
                    <a:pt x="106" y="323"/>
                  </a:lnTo>
                  <a:cubicBezTo>
                    <a:pt x="106" y="312"/>
                    <a:pt x="97" y="303"/>
                    <a:pt x="86" y="303"/>
                  </a:cubicBezTo>
                  <a:close/>
                  <a:moveTo>
                    <a:pt x="464" y="303"/>
                  </a:moveTo>
                  <a:lnTo>
                    <a:pt x="177" y="303"/>
                  </a:lnTo>
                  <a:lnTo>
                    <a:pt x="167" y="303"/>
                  </a:lnTo>
                  <a:cubicBezTo>
                    <a:pt x="156" y="303"/>
                    <a:pt x="147" y="312"/>
                    <a:pt x="147" y="323"/>
                  </a:cubicBezTo>
                  <a:lnTo>
                    <a:pt x="147" y="390"/>
                  </a:lnTo>
                  <a:cubicBezTo>
                    <a:pt x="147" y="401"/>
                    <a:pt x="156" y="410"/>
                    <a:pt x="167" y="410"/>
                  </a:cubicBezTo>
                  <a:lnTo>
                    <a:pt x="177" y="410"/>
                  </a:lnTo>
                  <a:lnTo>
                    <a:pt x="464" y="410"/>
                  </a:lnTo>
                  <a:cubicBezTo>
                    <a:pt x="475" y="410"/>
                    <a:pt x="484" y="401"/>
                    <a:pt x="484" y="390"/>
                  </a:cubicBezTo>
                  <a:lnTo>
                    <a:pt x="484" y="323"/>
                  </a:lnTo>
                  <a:cubicBezTo>
                    <a:pt x="484" y="312"/>
                    <a:pt x="475" y="303"/>
                    <a:pt x="464" y="3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828576" y="1309551"/>
              <a:ext cx="18839" cy="34217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ïṥliďe"/>
            <p:cNvSpPr/>
            <p:nvPr/>
          </p:nvSpPr>
          <p:spPr bwMode="auto">
            <a:xfrm>
              <a:off x="5756569" y="2050673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lïďè"/>
            <p:cNvSpPr/>
            <p:nvPr/>
          </p:nvSpPr>
          <p:spPr bwMode="auto">
            <a:xfrm>
              <a:off x="5756568" y="2981424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$ḷîḑè"/>
            <p:cNvSpPr/>
            <p:nvPr/>
          </p:nvSpPr>
          <p:spPr bwMode="auto">
            <a:xfrm>
              <a:off x="5756568" y="3912175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3" name="ïŝḻïḋé"/>
            <p:cNvGrpSpPr/>
            <p:nvPr/>
          </p:nvGrpSpPr>
          <p:grpSpPr>
            <a:xfrm>
              <a:off x="4907869" y="1824744"/>
              <a:ext cx="595872" cy="595872"/>
              <a:chOff x="5283305" y="1269560"/>
              <a:chExt cx="595872" cy="595872"/>
            </a:xfrm>
          </p:grpSpPr>
          <p:sp>
            <p:nvSpPr>
              <p:cNvPr id="65" name="îś1iďè"/>
              <p:cNvSpPr/>
              <p:nvPr/>
            </p:nvSpPr>
            <p:spPr bwMode="auto">
              <a:xfrm rot="2691234">
                <a:off x="5283305" y="1269560"/>
                <a:ext cx="595872" cy="595872"/>
              </a:xfrm>
              <a:prstGeom prst="teardrop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ṡḻidè"/>
              <p:cNvSpPr/>
              <p:nvPr/>
            </p:nvSpPr>
            <p:spPr bwMode="auto">
              <a:xfrm>
                <a:off x="5298039" y="1280434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</p:grpSp>
        <p:grpSp>
          <p:nvGrpSpPr>
            <p:cNvPr id="44" name="ïšḷiḋè"/>
            <p:cNvGrpSpPr/>
            <p:nvPr/>
          </p:nvGrpSpPr>
          <p:grpSpPr>
            <a:xfrm>
              <a:off x="4907868" y="2755496"/>
              <a:ext cx="595872" cy="595872"/>
              <a:chOff x="5283304" y="2200312"/>
              <a:chExt cx="595872" cy="595872"/>
            </a:xfrm>
            <a:solidFill>
              <a:schemeClr val="bg1">
                <a:lumMod val="65000"/>
              </a:schemeClr>
            </a:solidFill>
          </p:grpSpPr>
          <p:sp>
            <p:nvSpPr>
              <p:cNvPr id="63" name="ïşliḍé"/>
              <p:cNvSpPr/>
              <p:nvPr/>
            </p:nvSpPr>
            <p:spPr bwMode="auto">
              <a:xfrm rot="2691234">
                <a:off x="5283304" y="2200312"/>
                <a:ext cx="595872" cy="595872"/>
              </a:xfrm>
              <a:prstGeom prst="teardrop">
                <a:avLst/>
              </a:prstGeom>
              <a:grpFill/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ḷíḍé"/>
              <p:cNvSpPr/>
              <p:nvPr/>
            </p:nvSpPr>
            <p:spPr bwMode="auto">
              <a:xfrm>
                <a:off x="5298039" y="2211186"/>
                <a:ext cx="574124" cy="574124"/>
              </a:xfrm>
              <a:prstGeom prst="ellips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</p:grpSp>
        <p:grpSp>
          <p:nvGrpSpPr>
            <p:cNvPr id="45" name="î$1idè"/>
            <p:cNvGrpSpPr/>
            <p:nvPr/>
          </p:nvGrpSpPr>
          <p:grpSpPr>
            <a:xfrm>
              <a:off x="4907868" y="3686248"/>
              <a:ext cx="595872" cy="595872"/>
              <a:chOff x="5283304" y="3131064"/>
              <a:chExt cx="595872" cy="595872"/>
            </a:xfrm>
          </p:grpSpPr>
          <p:sp>
            <p:nvSpPr>
              <p:cNvPr id="61" name="îṡ1idè"/>
              <p:cNvSpPr/>
              <p:nvPr/>
            </p:nvSpPr>
            <p:spPr bwMode="auto">
              <a:xfrm rot="2691234">
                <a:off x="5283304" y="3131064"/>
                <a:ext cx="595872" cy="595872"/>
              </a:xfrm>
              <a:prstGeom prst="teardrop">
                <a:avLst/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šḷîdé"/>
              <p:cNvSpPr/>
              <p:nvPr/>
            </p:nvSpPr>
            <p:spPr bwMode="auto">
              <a:xfrm>
                <a:off x="5298039" y="3141938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</p:grpSp>
        <p:sp>
          <p:nvSpPr>
            <p:cNvPr id="48" name="išlîḋe"/>
            <p:cNvSpPr/>
            <p:nvPr/>
          </p:nvSpPr>
          <p:spPr bwMode="auto">
            <a:xfrm>
              <a:off x="6096000" y="190039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400" dirty="0" smtClean="0"/>
                <a:t>深度学习模型入门</a:t>
              </a:r>
              <a:endParaRPr lang="en-US" altLang="zh-CN" sz="2400" dirty="0"/>
            </a:p>
          </p:txBody>
        </p:sp>
        <p:sp>
          <p:nvSpPr>
            <p:cNvPr id="49" name="î$ḻîďê"/>
            <p:cNvSpPr/>
            <p:nvPr/>
          </p:nvSpPr>
          <p:spPr bwMode="auto">
            <a:xfrm>
              <a:off x="6096000" y="283772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400" dirty="0" smtClean="0"/>
                <a:t>用</a:t>
              </a:r>
              <a:r>
                <a:rPr lang="en-US" altLang="zh-CN" sz="2400" dirty="0" err="1" smtClean="0"/>
                <a:t>PyTorch</a:t>
              </a:r>
              <a:r>
                <a:rPr lang="zh-CN" altLang="en-US" sz="2400" dirty="0" smtClean="0"/>
                <a:t>构建深度学习模型</a:t>
              </a:r>
              <a:endParaRPr lang="en-US" altLang="zh-CN" sz="2400" dirty="0"/>
            </a:p>
          </p:txBody>
        </p:sp>
        <p:sp>
          <p:nvSpPr>
            <p:cNvPr id="50" name="íşḻîdè"/>
            <p:cNvSpPr/>
            <p:nvPr/>
          </p:nvSpPr>
          <p:spPr bwMode="auto">
            <a:xfrm>
              <a:off x="6096000" y="377505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2400" dirty="0" err="1" smtClean="0"/>
                <a:t>PyTorch</a:t>
              </a:r>
              <a:r>
                <a:rPr lang="zh-CN" altLang="en-US" sz="2400" dirty="0" smtClean="0"/>
                <a:t>精彩项目介绍</a:t>
              </a:r>
              <a:endParaRPr lang="en-US" altLang="zh-CN" sz="2400" dirty="0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286500" y="2632088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6286500" y="3559189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100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5860415"/>
            <a:ext cx="952500" cy="95250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9568180" y="6277610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  <p:sp>
        <p:nvSpPr>
          <p:cNvPr id="5" name="页脚占位符 2"/>
          <p:cNvSpPr>
            <a:spLocks noGrp="1"/>
          </p:cNvSpPr>
          <p:nvPr/>
        </p:nvSpPr>
        <p:spPr>
          <a:xfrm>
            <a:off x="1431924" y="6233478"/>
            <a:ext cx="4140201" cy="206381"/>
          </a:xfrm>
        </p:spPr>
        <p:txBody>
          <a:bodyPr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情感分析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630535" y="5630939"/>
            <a:ext cx="5906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bentrevett</a:t>
            </a:r>
            <a:r>
              <a:rPr lang="en-US" dirty="0"/>
              <a:t>/</a:t>
            </a:r>
            <a:r>
              <a:rPr lang="en-US" dirty="0" err="1"/>
              <a:t>pytorch</a:t>
            </a:r>
            <a:r>
              <a:rPr lang="en-US" dirty="0"/>
              <a:t>-sentiment-analysis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88" y="1204253"/>
            <a:ext cx="6157774" cy="334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15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699748" y="5575112"/>
            <a:ext cx="414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allenai</a:t>
            </a:r>
            <a:r>
              <a:rPr lang="en-US" dirty="0"/>
              <a:t>/document-</a:t>
            </a:r>
            <a:r>
              <a:rPr lang="en-US" dirty="0" err="1"/>
              <a:t>qa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36" y="1252273"/>
            <a:ext cx="70231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Translation: </a:t>
            </a:r>
            <a:r>
              <a:rPr lang="en-US" dirty="0" err="1" smtClean="0"/>
              <a:t>OpenNMT-py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39" y="1159140"/>
            <a:ext cx="8890000" cy="264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126" y="3186023"/>
            <a:ext cx="6001848" cy="27455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2647" y="5337847"/>
            <a:ext cx="4572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OpenNMT</a:t>
            </a:r>
            <a:r>
              <a:rPr lang="en-US" dirty="0"/>
              <a:t>/</a:t>
            </a:r>
            <a:r>
              <a:rPr lang="en-US" dirty="0" err="1"/>
              <a:t>OpenNMT-py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765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ChatBot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59" y="1183937"/>
            <a:ext cx="8164092" cy="39437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6835" y="5449501"/>
            <a:ext cx="4829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/czs0x55aa/</a:t>
            </a:r>
            <a:r>
              <a:rPr lang="en-US" dirty="0" err="1"/>
              <a:t>pytorch-chatbot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29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Reinforcement Learning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605762" y="1793901"/>
            <a:ext cx="859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pytorch.org</a:t>
            </a:r>
            <a:r>
              <a:rPr lang="en-US" dirty="0"/>
              <a:t>/tutorials/intermediate/</a:t>
            </a:r>
            <a:r>
              <a:rPr lang="en-US" dirty="0" err="1"/>
              <a:t>reinforcement_q_learning.html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6222" y="1318302"/>
            <a:ext cx="391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jingweiz</a:t>
            </a:r>
            <a:r>
              <a:rPr lang="en-US" dirty="0"/>
              <a:t>/</a:t>
            </a:r>
            <a:r>
              <a:rPr lang="en-US" dirty="0" err="1"/>
              <a:t>pytorch-rl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901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519227" y="5202141"/>
            <a:ext cx="5095876" cy="310871"/>
          </a:xfrm>
        </p:spPr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褚则伟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zeweichu@gmail.com</a:t>
            </a:r>
            <a:endParaRPr lang="en-US" altLang="zh-CN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6511481" y="5556339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接连接符 449"/>
          <p:cNvCxnSpPr/>
          <p:nvPr/>
        </p:nvCxnSpPr>
        <p:spPr>
          <a:xfrm>
            <a:off x="6511481" y="4810320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7526655" y="1571625"/>
            <a:ext cx="3270250" cy="1421130"/>
            <a:chOff x="2855913" y="-477838"/>
            <a:chExt cx="5757862" cy="2501900"/>
          </a:xfrm>
          <a:solidFill>
            <a:schemeClr val="bg1"/>
          </a:solidFill>
        </p:grpSpPr>
        <p:sp>
          <p:nvSpPr>
            <p:cNvPr id="10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文本占位符 62"/>
          <p:cNvSpPr>
            <a:spLocks noGrp="1"/>
          </p:cNvSpPr>
          <p:nvPr/>
        </p:nvSpPr>
        <p:spPr>
          <a:xfrm>
            <a:off x="5371147" y="3383501"/>
            <a:ext cx="5095876" cy="310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 lnSpcReduction="10000"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深度学习模型入门</a:t>
            </a:r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什么是机器学习？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82" y="1220258"/>
            <a:ext cx="7173202" cy="38507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8319" y="5373350"/>
            <a:ext cx="542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来自</a:t>
            </a:r>
            <a:r>
              <a:rPr lang="en-US" altLang="zh-CN" dirty="0" smtClean="0"/>
              <a:t>Tom M. Mitchell</a:t>
            </a:r>
            <a:r>
              <a:rPr lang="zh-CN" altLang="en-US" dirty="0"/>
              <a:t> </a:t>
            </a:r>
            <a:r>
              <a:rPr lang="en-US" altLang="zh-CN" dirty="0" smtClean="0"/>
              <a:t>Machine Learning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119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Modeling, Inference, Learning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701800"/>
            <a:ext cx="9227730" cy="296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50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什么是深度学习？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64" y="1167325"/>
            <a:ext cx="9456694" cy="48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15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前向神经网络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320" y="1192411"/>
            <a:ext cx="56007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96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</a:t>
            </a:r>
            <a:r>
              <a:rPr lang="en-US" altLang="zh-CN" dirty="0" smtClean="0"/>
              <a:t>NN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998" y="1143000"/>
            <a:ext cx="4965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2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 Neural 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86" y="1315342"/>
            <a:ext cx="9265189" cy="450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993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259"/>
</p:tagLst>
</file>

<file path=ppt/theme/theme1.xml><?xml version="1.0" encoding="utf-8"?>
<a:theme xmlns:a="http://schemas.openxmlformats.org/drawingml/2006/main" name="主题5">
  <a:themeElements>
    <a:clrScheme name="自定义 31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CA39F"/>
      </a:accent1>
      <a:accent2>
        <a:srgbClr val="FCB33A"/>
      </a:accent2>
      <a:accent3>
        <a:srgbClr val="EDBD84"/>
      </a:accent3>
      <a:accent4>
        <a:srgbClr val="968573"/>
      </a:accent4>
      <a:accent5>
        <a:srgbClr val="8B8C7E"/>
      </a:accent5>
      <a:accent6>
        <a:srgbClr val="58555E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1463</TotalTime>
  <Words>382</Words>
  <Application>Microsoft Macintosh PowerPoint</Application>
  <PresentationFormat>Custom</PresentationFormat>
  <Paragraphs>94</Paragraphs>
  <Slides>25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主题5</vt:lpstr>
      <vt:lpstr>PyTorch公开课</vt:lpstr>
      <vt:lpstr>PowerPoint Presentation</vt:lpstr>
      <vt:lpstr>深度学习模型入门</vt:lpstr>
      <vt:lpstr>什么是机器学习？</vt:lpstr>
      <vt:lpstr>Modeling, Inference, Learning</vt:lpstr>
      <vt:lpstr>什么是深度学习？</vt:lpstr>
      <vt:lpstr>前向神经网络</vt:lpstr>
      <vt:lpstr>Convolutional NN</vt:lpstr>
      <vt:lpstr>Recurrent Neural Networks</vt:lpstr>
      <vt:lpstr>用PyTorch构建深度学习模型</vt:lpstr>
      <vt:lpstr>深度学习模型框架概览</vt:lpstr>
      <vt:lpstr>PyTorch与其他框架的对比</vt:lpstr>
      <vt:lpstr>PyTorch可以做什么？</vt:lpstr>
      <vt:lpstr>PyTorch精彩项目介绍</vt:lpstr>
      <vt:lpstr>图像分类</vt:lpstr>
      <vt:lpstr>Object Detection</vt:lpstr>
      <vt:lpstr>CycleGAN</vt:lpstr>
      <vt:lpstr>Image Style Transfer</vt:lpstr>
      <vt:lpstr>Image Captioning</vt:lpstr>
      <vt:lpstr>情感分析</vt:lpstr>
      <vt:lpstr>Question Answering</vt:lpstr>
      <vt:lpstr>Translation: OpenNMT-py</vt:lpstr>
      <vt:lpstr>ChatBot</vt:lpstr>
      <vt:lpstr>Deep Reinforcement Learning</vt:lpstr>
      <vt:lpstr>PowerPoint Presentation</vt:lpstr>
    </vt:vector>
  </TitlesOfParts>
  <Manager>iSlide</Manager>
  <Company>iSlide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ZEWEI CHU</cp:lastModifiedBy>
  <cp:revision>70</cp:revision>
  <cp:lastPrinted>2017-09-04T16:00:00Z</cp:lastPrinted>
  <dcterms:created xsi:type="dcterms:W3CDTF">2017-09-04T16:00:00Z</dcterms:created>
  <dcterms:modified xsi:type="dcterms:W3CDTF">2019-03-20T00:00:42Z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4539f4c9-f344-4547-9eee-71efb9ec459b</vt:lpwstr>
  </property>
  <property fmtid="{D5CDD505-2E9C-101B-9397-08002B2CF9AE}" pid="3" name="KSORubyTemplateID">
    <vt:lpwstr>2</vt:lpwstr>
  </property>
  <property fmtid="{D5CDD505-2E9C-101B-9397-08002B2CF9AE}" pid="4" name="KSOProductBuildVer">
    <vt:lpwstr>2052-11.1.0.8214</vt:lpwstr>
  </property>
</Properties>
</file>